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45" r:id="rId2"/>
    <p:sldId id="346" r:id="rId3"/>
    <p:sldId id="341" r:id="rId4"/>
    <p:sldId id="329" r:id="rId5"/>
    <p:sldId id="331" r:id="rId6"/>
    <p:sldId id="330" r:id="rId7"/>
    <p:sldId id="332" r:id="rId8"/>
    <p:sldId id="333" r:id="rId9"/>
    <p:sldId id="334" r:id="rId10"/>
  </p:sldIdLst>
  <p:sldSz cx="9144000" cy="6858000" type="screen4x3"/>
  <p:notesSz cx="6858000" cy="9144000"/>
  <p:defaultTextStyle>
    <a:defPPr>
      <a:defRPr lang="en-US"/>
    </a:defPPr>
    <a:lvl1pPr marL="0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-1408" y="-10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FF2D8-A2F6-134C-B049-B43919C8FA17}" type="datetimeFigureOut">
              <a:rPr lang="en-US" smtClean="0"/>
              <a:t>04/12/15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292D-E56F-EC48-BE68-5FBF7283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B18C3-7336-B14F-9E19-4D2D8A5C92FB}" type="datetimeFigureOut">
              <a:rPr lang="en-US"/>
              <a:pPr/>
              <a:t>04/12/15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C66FA-FEB6-2B42-9191-E8B4688B5D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99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CDC180-BAE5-E34F-95FF-16D309442ED1}" type="datetimeFigureOut">
              <a:rPr lang="en-US"/>
              <a:pPr/>
              <a:t>04/12/15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DD0BF-E843-164C-A964-E9BEB6A9D5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7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7851E-5A4D-904B-AB07-A03B509FE42C}" type="datetimeFigureOut">
              <a:rPr lang="en-US"/>
              <a:pPr/>
              <a:t>04/12/15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8C2B4-6EB5-6648-9B95-ACC4F8D79E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6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457200" y="1219200"/>
            <a:ext cx="82296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924800" cy="4525963"/>
          </a:xfrm>
        </p:spPr>
        <p:txBody>
          <a:bodyPr/>
          <a:lstStyle>
            <a:lvl1pPr>
              <a:buNone/>
              <a:defRPr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81D01-DFCC-BD4E-8A34-8FA049477205}" type="datetimeFigureOut">
              <a:rPr lang="en-US"/>
              <a:pPr/>
              <a:t>04/12/15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BD34E-40E5-9E48-A0F9-948850DBA7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9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722313" y="4419600"/>
            <a:ext cx="77724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85319A-F2F1-FB4A-9FF9-28473691DB18}" type="datetimeFigureOut">
              <a:rPr lang="en-US"/>
              <a:pPr/>
              <a:t>04/12/15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D30DB-E7A8-9142-831D-D5AF7CC541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24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457200" y="1143000"/>
            <a:ext cx="82296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9D907F-5A06-6E4B-922D-95D40A8832DD}" type="datetimeFigureOut">
              <a:rPr lang="en-US"/>
              <a:pPr/>
              <a:t>04/12/15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CF987-2EFC-8C42-BE58-BC8D480984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7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 flipV="1">
            <a:off x="457200" y="1143000"/>
            <a:ext cx="8229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92D60A-7405-CA4F-9EBD-AF1D50EF078D}" type="datetimeFigureOut">
              <a:rPr lang="en-US"/>
              <a:pPr/>
              <a:t>04/12/15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C6942-59D6-D24A-9398-014F47B177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7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5400000" flipH="1" flipV="1">
            <a:off x="0" y="1143001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 flipV="1">
            <a:off x="457200" y="1143000"/>
            <a:ext cx="8229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6BF402-9AD1-1B48-972B-AE755E9121CC}" type="datetimeFigureOut">
              <a:rPr lang="en-US"/>
              <a:pPr/>
              <a:t>04/12/15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57115-CBC8-6445-A2B4-CD0CA7007B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20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091E7-8A38-6A48-A805-0145492A7CDE}" type="datetimeFigureOut">
              <a:rPr lang="en-US"/>
              <a:pPr/>
              <a:t>04/12/15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CDFEA-D1D4-2E4F-A954-94F912B0A6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8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AF498-7987-0344-8A91-68924952371B}" type="datetimeFigureOut">
              <a:rPr lang="en-US"/>
              <a:pPr/>
              <a:t>04/12/15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D33D0-533A-D749-A13C-16732CB8D6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8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790FD-FF2F-1B4E-A947-BF9EE80A6162}" type="datetimeFigureOut">
              <a:rPr lang="en-US"/>
              <a:pPr/>
              <a:t>04/12/15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3B8E4-A545-E34C-8457-356F5F13297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14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fld id="{799E35D8-0C3E-F941-A2B3-A45B96CBA945}" type="datetimeFigureOut">
              <a:rPr lang="en-US" smtClean="0">
                <a:ea typeface="ＭＳ Ｐゴシック" charset="0"/>
                <a:cs typeface="Arial" charset="0"/>
              </a:rPr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t>04/12/15</a:t>
            </a:fld>
            <a:endParaRPr lang="en-GB"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305"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fld id="{B980486D-B124-544C-9497-FBAA41CF437D}" type="slidenum">
              <a:rPr lang="en-GB" smtClean="0">
                <a:ea typeface="ＭＳ Ｐゴシック" charset="0"/>
                <a:cs typeface="Arial" charset="0"/>
              </a:rPr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46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865" indent="-342865" algn="l" rtl="0" fontAlgn="base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73" indent="-285720" algn="l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882" indent="-228577" algn="l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034" indent="-228577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187" indent="-228577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pPr algn="ctr" defTabSz="914305">
              <a:spcBef>
                <a:spcPct val="0"/>
              </a:spcBef>
              <a:defRPr/>
            </a:pPr>
            <a:r>
              <a:rPr lang="en-CA" sz="4400" dirty="0">
                <a:latin typeface="+mj-lt"/>
                <a:ea typeface="+mj-ea"/>
                <a:cs typeface="+mj-cs"/>
              </a:rPr>
              <a:t>Fitting normal distribution: ML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A5F77090-F112-494C-B26D-10BF7AE7F6F1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6356351"/>
            <a:ext cx="5112568" cy="365125"/>
          </a:xfrm>
        </p:spPr>
        <p:txBody>
          <a:bodyPr/>
          <a:lstStyle/>
          <a:p>
            <a:r>
              <a:rPr lang="en-CA" dirty="0" smtClean="0"/>
              <a:t>Computer vision: models, learning and inference.  ©2011 Simon J.D. Prince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1"/>
            <a:ext cx="6624736" cy="27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9342"/>
            <a:ext cx="8764238" cy="240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08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pPr algn="ctr" defTabSz="914305">
              <a:spcBef>
                <a:spcPct val="0"/>
              </a:spcBef>
              <a:defRPr/>
            </a:pPr>
            <a:r>
              <a:rPr lang="en-CA" sz="4400" dirty="0">
                <a:latin typeface="+mj-lt"/>
                <a:ea typeface="+mj-ea"/>
                <a:cs typeface="+mj-cs"/>
              </a:rPr>
              <a:t>Fitting a normal distribution: ML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7002"/>
          <a:stretch>
            <a:fillRect/>
          </a:stretch>
        </p:blipFill>
        <p:spPr bwMode="auto">
          <a:xfrm>
            <a:off x="5652120" y="2132856"/>
            <a:ext cx="3160553" cy="254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52120" y="4797152"/>
            <a:ext cx="3096344" cy="147732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CA" dirty="0" smtClean="0"/>
              <a:t>Plotted surface of likelihoods as a function of possible parameter values</a:t>
            </a:r>
          </a:p>
          <a:p>
            <a:endParaRPr lang="en-CA" dirty="0" smtClean="0"/>
          </a:p>
          <a:p>
            <a:r>
              <a:rPr lang="en-CA" dirty="0" smtClean="0"/>
              <a:t>ML Solution is at peak</a:t>
            </a:r>
            <a:endParaRPr lang="en-CA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A5F77090-F112-494C-B26D-10BF7AE7F6F1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6356351"/>
            <a:ext cx="5112568" cy="365125"/>
          </a:xfrm>
        </p:spPr>
        <p:txBody>
          <a:bodyPr/>
          <a:lstStyle/>
          <a:p>
            <a:r>
              <a:rPr lang="en-CA" dirty="0" smtClean="0"/>
              <a:t>Computer vision: models, learning and inference.  ©2011 Simon J.D. Prince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5040560" cy="455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73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5390"/>
            <a:ext cx="7924800" cy="396989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/>
              <a:t>We need a model that mathematically relates input data x (e.g. visual data) and output data t (e.g. world state). The model specifies a family of possible relationships between x and t and the particular relationship is determined by the model parameters w. </a:t>
            </a:r>
          </a:p>
          <a:p>
            <a:pPr>
              <a:buFont typeface="Arial"/>
              <a:buChar char="•"/>
            </a:pPr>
            <a:r>
              <a:rPr lang="en-US" sz="2000" dirty="0"/>
              <a:t>We need a learning algorithm that allows us to fit the parameters w using paired training examples {</a:t>
            </a:r>
            <a:r>
              <a:rPr lang="en-US" sz="2000" dirty="0" err="1"/>
              <a:t>x</a:t>
            </a:r>
            <a:r>
              <a:rPr lang="en-US" sz="2000" baseline="-25000" dirty="0" err="1"/>
              <a:t>i</a:t>
            </a:r>
            <a:r>
              <a:rPr lang="en-US" sz="2000" dirty="0" err="1"/>
              <a:t>,t</a:t>
            </a:r>
            <a:r>
              <a:rPr lang="en-US" sz="2000" baseline="-25000" dirty="0" err="1"/>
              <a:t>i</a:t>
            </a:r>
            <a:r>
              <a:rPr lang="en-US" sz="2000" dirty="0"/>
              <a:t>} where we know both the measurements and the underlying state. </a:t>
            </a:r>
          </a:p>
          <a:p>
            <a:pPr>
              <a:buFont typeface="Arial"/>
              <a:buChar char="•"/>
            </a:pPr>
            <a:r>
              <a:rPr lang="en-US" sz="2000" dirty="0"/>
              <a:t>We need an inference algorithm that takes a new observation x and uses the model to return the posterior P(</a:t>
            </a:r>
            <a:r>
              <a:rPr lang="en-US" sz="2000" dirty="0" err="1"/>
              <a:t>t|x,w</a:t>
            </a:r>
            <a:r>
              <a:rPr lang="en-US" sz="2000" dirty="0"/>
              <a:t>) over the state t. Alternately, it might return the MAP solution or draw samples from the posterior. </a:t>
            </a:r>
          </a:p>
        </p:txBody>
      </p:sp>
    </p:spTree>
    <p:extLst>
      <p:ext uri="{BB962C8B-B14F-4D97-AF65-F5344CB8AC3E}">
        <p14:creationId xmlns:p14="http://schemas.microsoft.com/office/powerpoint/2010/main" val="323810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Regression Models</a:t>
            </a:r>
            <a:endParaRPr lang="en-CA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/>
          <a:p>
            <a:pPr algn="r" defTabSz="914305">
              <a:defRPr/>
            </a:pPr>
            <a:fld id="{A5F77090-F112-494C-B26D-10BF7AE7F6F1}" type="slidenum">
              <a:rPr lang="en-CA" sz="1200">
                <a:solidFill>
                  <a:schemeClr val="tx1">
                    <a:tint val="75000"/>
                  </a:schemeClr>
                </a:solidFill>
              </a:rPr>
              <a:pPr algn="r" defTabSz="914305">
                <a:defRPr/>
              </a:pPr>
              <a:t>4</a:t>
            </a:fld>
            <a:endParaRPr lang="en-CA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835696" y="6356351"/>
            <a:ext cx="5112568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/>
          <a:p>
            <a:pPr algn="ctr" defTabSz="914305">
              <a:defRPr/>
            </a:pPr>
            <a:r>
              <a:rPr lang="en-CA" sz="1200" dirty="0">
                <a:solidFill>
                  <a:schemeClr val="tx1">
                    <a:tint val="75000"/>
                  </a:schemeClr>
                </a:solidFill>
              </a:rPr>
              <a:t>Computer vision: models, learning and inference.  ©2011 Simon J.D. Prince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43" y="1268760"/>
            <a:ext cx="9036358" cy="514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24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Arc Tan 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/>
          <a:p>
            <a:pPr algn="r" defTabSz="914305">
              <a:defRPr/>
            </a:pPr>
            <a:fld id="{A5F77090-F112-494C-B26D-10BF7AE7F6F1}" type="slidenum">
              <a:rPr lang="en-CA" sz="1200">
                <a:solidFill>
                  <a:schemeClr val="tx1">
                    <a:tint val="75000"/>
                  </a:schemeClr>
                </a:solidFill>
              </a:rPr>
              <a:pPr algn="r" defTabSz="914305">
                <a:defRPr/>
              </a:pPr>
              <a:t>5</a:t>
            </a:fld>
            <a:endParaRPr lang="en-CA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835696" y="6356351"/>
            <a:ext cx="5112568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/>
          <a:p>
            <a:pPr algn="ctr" defTabSz="914305">
              <a:defRPr/>
            </a:pPr>
            <a:r>
              <a:rPr lang="en-CA" sz="1200" dirty="0">
                <a:solidFill>
                  <a:schemeClr val="tx1">
                    <a:tint val="75000"/>
                  </a:schemeClr>
                </a:solidFill>
              </a:rPr>
              <a:t>Computer vision: models, learning and inference.  ©2011 Simon J.D. Prince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12776"/>
            <a:ext cx="5373967" cy="419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628800"/>
            <a:ext cx="2602180" cy="258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434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Radial basis functions</a:t>
            </a:r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/>
          <a:p>
            <a:pPr algn="r" defTabSz="914305">
              <a:defRPr/>
            </a:pPr>
            <a:fld id="{A5F77090-F112-494C-B26D-10BF7AE7F6F1}" type="slidenum">
              <a:rPr lang="en-CA" sz="1200">
                <a:solidFill>
                  <a:schemeClr val="tx1">
                    <a:tint val="75000"/>
                  </a:schemeClr>
                </a:solidFill>
              </a:rPr>
              <a:pPr algn="r" defTabSz="914305">
                <a:defRPr/>
              </a:pPr>
              <a:t>6</a:t>
            </a:fld>
            <a:endParaRPr lang="en-CA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835696" y="6356351"/>
            <a:ext cx="5112568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/>
          <a:p>
            <a:pPr algn="ctr" defTabSz="914305">
              <a:defRPr/>
            </a:pPr>
            <a:r>
              <a:rPr lang="en-CA" sz="1200" dirty="0">
                <a:solidFill>
                  <a:schemeClr val="tx1">
                    <a:tint val="75000"/>
                  </a:schemeClr>
                </a:solidFill>
              </a:rPr>
              <a:t>Computer vision: models, learning and inference.  ©2011 Simon J.D. Prince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7"/>
            <a:ext cx="5941893" cy="463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84784"/>
            <a:ext cx="2658358" cy="230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735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/>
          <a:p>
            <a:pPr algn="r" defTabSz="914305">
              <a:defRPr/>
            </a:pPr>
            <a:fld id="{A5F77090-F112-494C-B26D-10BF7AE7F6F1}" type="slidenum">
              <a:rPr lang="en-CA" sz="1200">
                <a:solidFill>
                  <a:schemeClr val="tx1">
                    <a:tint val="75000"/>
                  </a:schemeClr>
                </a:solidFill>
              </a:rPr>
              <a:pPr algn="r" defTabSz="914305">
                <a:defRPr/>
              </a:pPr>
              <a:t>7</a:t>
            </a:fld>
            <a:endParaRPr lang="en-CA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835696" y="6356351"/>
            <a:ext cx="5112568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/>
          <a:p>
            <a:pPr algn="ctr" defTabSz="914305">
              <a:defRPr/>
            </a:pPr>
            <a:r>
              <a:rPr lang="en-CA" sz="1200" dirty="0">
                <a:solidFill>
                  <a:schemeClr val="tx1">
                    <a:tint val="75000"/>
                  </a:schemeClr>
                </a:solidFill>
              </a:rPr>
              <a:t>Computer vision: models, learning and inference.  ©2011 Simon J.D. Prince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7545"/>
            <a:ext cx="7056784" cy="588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53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RBF Kernel Fits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6771" t="67162" r="6204"/>
          <a:stretch>
            <a:fillRect/>
          </a:stretch>
        </p:blipFill>
        <p:spPr bwMode="auto">
          <a:xfrm>
            <a:off x="2843808" y="5629889"/>
            <a:ext cx="3456384" cy="83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/>
          <a:p>
            <a:pPr algn="r" defTabSz="914305">
              <a:defRPr/>
            </a:pPr>
            <a:fld id="{A5F77090-F112-494C-B26D-10BF7AE7F6F1}" type="slidenum">
              <a:rPr lang="en-CA" sz="1200">
                <a:solidFill>
                  <a:schemeClr val="tx1">
                    <a:tint val="75000"/>
                  </a:schemeClr>
                </a:solidFill>
              </a:rPr>
              <a:pPr algn="r" defTabSz="914305">
                <a:defRPr/>
              </a:pPr>
              <a:t>8</a:t>
            </a:fld>
            <a:endParaRPr lang="en-CA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1"/>
            <a:ext cx="5112568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/>
          <a:p>
            <a:pPr algn="ctr" defTabSz="914305">
              <a:defRPr/>
            </a:pPr>
            <a:r>
              <a:rPr lang="en-CA" sz="1200" dirty="0">
                <a:solidFill>
                  <a:schemeClr val="tx1">
                    <a:tint val="75000"/>
                  </a:schemeClr>
                </a:solidFill>
              </a:rPr>
              <a:t>Computer vision: models, learning and inference.  ©2011 Simon J.D. Prince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25853"/>
            <a:ext cx="8892480" cy="443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361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Curve Fitting Re-visited</a:t>
            </a:r>
          </a:p>
        </p:txBody>
      </p:sp>
      <p:pic>
        <p:nvPicPr>
          <p:cNvPr id="48130" name="Content Placeholder 3" descr="Figure1.1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1" y="1831976"/>
            <a:ext cx="6096000" cy="3883025"/>
          </a:xfrm>
        </p:spPr>
      </p:pic>
      <p:pic>
        <p:nvPicPr>
          <p:cNvPr id="48131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4267201"/>
            <a:ext cx="200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42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= {\cal N}\left(t|y(x_{0}, \bfw), \beta^{-1}&#10;   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4"/>
  <p:tag name="PICTUREFILESIZE" val="3457"/>
</p:tagLst>
</file>

<file path=ppt/theme/theme1.xml><?xml version="1.0" encoding="utf-8"?>
<a:theme xmlns:a="http://schemas.openxmlformats.org/drawingml/2006/main" name="prm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4229</TotalTime>
  <Words>289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prml</vt:lpstr>
      <vt:lpstr>PowerPoint Presentation</vt:lpstr>
      <vt:lpstr>PowerPoint Presentation</vt:lpstr>
      <vt:lpstr>Predicting the world</vt:lpstr>
      <vt:lpstr>Regression Models</vt:lpstr>
      <vt:lpstr>Arc Tan Functions</vt:lpstr>
      <vt:lpstr>Radial basis functions</vt:lpstr>
      <vt:lpstr>PowerPoint Presentation</vt:lpstr>
      <vt:lpstr>RBF Kernel Fits</vt:lpstr>
      <vt:lpstr>Curve Fitting Re-visited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Matthias</dc:creator>
  <cp:lastModifiedBy>Matthias</cp:lastModifiedBy>
  <cp:revision>100</cp:revision>
  <dcterms:created xsi:type="dcterms:W3CDTF">2015-11-17T05:20:52Z</dcterms:created>
  <dcterms:modified xsi:type="dcterms:W3CDTF">2015-12-04T09:21:02Z</dcterms:modified>
</cp:coreProperties>
</file>